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4108A-B625-4865-8FE4-DA247D4F6769}"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649DD-FF45-4E11-B938-E9B9E56AF8BC}" type="slidenum">
              <a:rPr lang="en-US" smtClean="0"/>
              <a:t>‹#›</a:t>
            </a:fld>
            <a:endParaRPr lang="en-US"/>
          </a:p>
        </p:txBody>
      </p:sp>
    </p:spTree>
    <p:extLst>
      <p:ext uri="{BB962C8B-B14F-4D97-AF65-F5344CB8AC3E}">
        <p14:creationId xmlns:p14="http://schemas.microsoft.com/office/powerpoint/2010/main" val="318554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649DD-FF45-4E11-B938-E9B9E56AF8BC}" type="slidenum">
              <a:rPr lang="en-US" smtClean="0"/>
              <a:t>10</a:t>
            </a:fld>
            <a:endParaRPr lang="en-US"/>
          </a:p>
        </p:txBody>
      </p:sp>
    </p:spTree>
    <p:extLst>
      <p:ext uri="{BB962C8B-B14F-4D97-AF65-F5344CB8AC3E}">
        <p14:creationId xmlns:p14="http://schemas.microsoft.com/office/powerpoint/2010/main" val="209337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10/27/2017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10/27/2017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10/27/2017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a:t>The giver</a:t>
            </a:r>
          </a:p>
        </p:txBody>
      </p:sp>
      <p:pic>
        <p:nvPicPr>
          <p:cNvPr id="7" name="Content Placeholder 6" descr="Young Adult Literature Reviews - The Chocolate Wa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3497" y="619841"/>
            <a:ext cx="4127863" cy="5598843"/>
          </a:xfrm>
        </p:spPr>
      </p:pic>
      <p:sp>
        <p:nvSpPr>
          <p:cNvPr id="6" name="Text Placeholder 5"/>
          <p:cNvSpPr>
            <a:spLocks noGrp="1"/>
          </p:cNvSpPr>
          <p:nvPr>
            <p:ph type="body" sz="half" idx="2"/>
          </p:nvPr>
        </p:nvSpPr>
        <p:spPr/>
        <p:txBody>
          <a:bodyPr>
            <a:normAutofit/>
          </a:bodyPr>
          <a:lstStyle/>
          <a:p>
            <a:r>
              <a:rPr lang="en-US" sz="2800"/>
              <a:t>The giver is  a dystopian novel by Lois Lowry.</a:t>
            </a:r>
          </a:p>
        </p:txBody>
      </p:sp>
    </p:spTree>
    <p:extLst>
      <p:ext uri="{BB962C8B-B14F-4D97-AF65-F5344CB8AC3E}">
        <p14:creationId xmlns:p14="http://schemas.microsoft.com/office/powerpoint/2010/main" val="134243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60715" y="-24768"/>
            <a:ext cx="8610600" cy="1295400"/>
          </a:xfrm>
        </p:spPr>
        <p:txBody>
          <a:bodyPr/>
          <a:lstStyle/>
          <a:p>
            <a:r>
              <a:rPr lang="en-US" dirty="0" smtClean="0"/>
              <a:t>The Giver AND Harry potter</a:t>
            </a:r>
            <a:endParaRPr lang="en-US" dirty="0"/>
          </a:p>
        </p:txBody>
      </p:sp>
      <p:sp>
        <p:nvSpPr>
          <p:cNvPr id="10" name="Text Placeholder 9"/>
          <p:cNvSpPr>
            <a:spLocks noGrp="1"/>
          </p:cNvSpPr>
          <p:nvPr>
            <p:ph type="body" idx="1"/>
          </p:nvPr>
        </p:nvSpPr>
        <p:spPr>
          <a:xfrm>
            <a:off x="2689803" y="613547"/>
            <a:ext cx="5079991" cy="823912"/>
          </a:xfrm>
        </p:spPr>
        <p:txBody>
          <a:bodyPr/>
          <a:lstStyle/>
          <a:p>
            <a:r>
              <a:rPr lang="en-US" b="1" u="sng" dirty="0" smtClean="0"/>
              <a:t>The Giver</a:t>
            </a:r>
            <a:endParaRPr lang="en-US" b="1" u="sng" dirty="0"/>
          </a:p>
        </p:txBody>
      </p:sp>
      <p:sp>
        <p:nvSpPr>
          <p:cNvPr id="12" name="Text Placeholder 11"/>
          <p:cNvSpPr>
            <a:spLocks noGrp="1"/>
          </p:cNvSpPr>
          <p:nvPr>
            <p:ph type="body" sz="quarter" idx="3"/>
          </p:nvPr>
        </p:nvSpPr>
        <p:spPr>
          <a:xfrm>
            <a:off x="7769794" y="1025503"/>
            <a:ext cx="3061854" cy="454679"/>
          </a:xfrm>
        </p:spPr>
        <p:txBody>
          <a:bodyPr>
            <a:normAutofit lnSpcReduction="10000"/>
          </a:bodyPr>
          <a:lstStyle/>
          <a:p>
            <a:r>
              <a:rPr lang="en-US" b="1" u="sng" dirty="0" smtClean="0"/>
              <a:t>Harry Potter</a:t>
            </a:r>
            <a:endParaRPr lang="en-US" b="1" u="sng" dirty="0"/>
          </a:p>
        </p:txBody>
      </p:sp>
      <p:sp>
        <p:nvSpPr>
          <p:cNvPr id="15" name="AutoShape 2" descr="Image result for venn diagram"/>
          <p:cNvSpPr>
            <a:spLocks noChangeAspect="1" noChangeArrowheads="1"/>
          </p:cNvSpPr>
          <p:nvPr/>
        </p:nvSpPr>
        <p:spPr bwMode="auto">
          <a:xfrm>
            <a:off x="584140" y="285729"/>
            <a:ext cx="7013635" cy="4771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venn diagram"/>
          <p:cNvSpPr>
            <a:spLocks noChangeAspect="1" noChangeArrowheads="1"/>
          </p:cNvSpPr>
          <p:nvPr/>
        </p:nvSpPr>
        <p:spPr bwMode="auto">
          <a:xfrm>
            <a:off x="215900" y="-762000"/>
            <a:ext cx="28003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venn diagram"/>
          <p:cNvSpPr>
            <a:spLocks noChangeAspect="1" noChangeArrowheads="1"/>
          </p:cNvSpPr>
          <p:nvPr/>
        </p:nvSpPr>
        <p:spPr bwMode="auto">
          <a:xfrm>
            <a:off x="-158172" y="-635489"/>
            <a:ext cx="2847975"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898877" y="2078771"/>
            <a:ext cx="4259552" cy="2554545"/>
          </a:xfrm>
          <a:prstGeom prst="rect">
            <a:avLst/>
          </a:prstGeom>
          <a:noFill/>
        </p:spPr>
        <p:txBody>
          <a:bodyPr wrap="square" rtlCol="0">
            <a:spAutoFit/>
          </a:bodyPr>
          <a:lstStyle/>
          <a:p>
            <a:r>
              <a:rPr lang="en-US" sz="2000" dirty="0" smtClean="0"/>
              <a:t>-Main character selected</a:t>
            </a:r>
          </a:p>
          <a:p>
            <a:r>
              <a:rPr lang="en-US" sz="2000" dirty="0" smtClean="0"/>
              <a:t>-people are hidden from the memories of the past</a:t>
            </a:r>
          </a:p>
          <a:p>
            <a:r>
              <a:rPr lang="en-US" sz="2000" dirty="0" smtClean="0"/>
              <a:t>-The Giver teaches Jonas about the real world.</a:t>
            </a:r>
          </a:p>
          <a:p>
            <a:r>
              <a:rPr lang="en-US" sz="2000" dirty="0" smtClean="0"/>
              <a:t>-Jonas doesn’t receive the memories until he is twelve.</a:t>
            </a:r>
          </a:p>
          <a:p>
            <a:endParaRPr lang="en-US" sz="2000" dirty="0" smtClean="0"/>
          </a:p>
        </p:txBody>
      </p:sp>
      <p:sp>
        <p:nvSpPr>
          <p:cNvPr id="3" name="TextBox 2"/>
          <p:cNvSpPr txBox="1"/>
          <p:nvPr/>
        </p:nvSpPr>
        <p:spPr>
          <a:xfrm>
            <a:off x="6555037" y="1924535"/>
            <a:ext cx="4276612" cy="2554545"/>
          </a:xfrm>
          <a:prstGeom prst="rect">
            <a:avLst/>
          </a:prstGeom>
          <a:noFill/>
        </p:spPr>
        <p:txBody>
          <a:bodyPr wrap="square" rtlCol="0">
            <a:spAutoFit/>
          </a:bodyPr>
          <a:lstStyle/>
          <a:p>
            <a:r>
              <a:rPr lang="en-US" sz="2000" dirty="0" smtClean="0"/>
              <a:t>-Main character “</a:t>
            </a:r>
            <a:r>
              <a:rPr lang="en-US" sz="2000" dirty="0"/>
              <a:t>T</a:t>
            </a:r>
            <a:r>
              <a:rPr lang="en-US" sz="2000" dirty="0" smtClean="0"/>
              <a:t>he Chosen One”</a:t>
            </a:r>
          </a:p>
          <a:p>
            <a:r>
              <a:rPr lang="en-US" sz="2000" dirty="0" smtClean="0"/>
              <a:t>-muggles are hidden fro the magic of the wizard world.</a:t>
            </a:r>
          </a:p>
          <a:p>
            <a:r>
              <a:rPr lang="en-US" sz="2000" dirty="0" smtClean="0"/>
              <a:t>-Albus Dumbledore teaches harry about  magic</a:t>
            </a:r>
          </a:p>
          <a:p>
            <a:r>
              <a:rPr lang="en-US" sz="2000" dirty="0" smtClean="0"/>
              <a:t>-Harry doesn’t go to Hogwarts until he turns eleven</a:t>
            </a:r>
            <a:r>
              <a:rPr lang="en-US" sz="2000" dirty="0"/>
              <a:t>.</a:t>
            </a:r>
            <a:endParaRPr lang="en-US" sz="2000" dirty="0" smtClean="0"/>
          </a:p>
        </p:txBody>
      </p:sp>
    </p:spTree>
    <p:extLst>
      <p:ext uri="{BB962C8B-B14F-4D97-AF65-F5344CB8AC3E}">
        <p14:creationId xmlns:p14="http://schemas.microsoft.com/office/powerpoint/2010/main" val="262052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Impactful signpost</a:t>
            </a:r>
            <a:endParaRPr lang="en-US" dirty="0"/>
          </a:p>
        </p:txBody>
      </p:sp>
      <p:sp>
        <p:nvSpPr>
          <p:cNvPr id="8" name="Text Placeholder 7"/>
          <p:cNvSpPr>
            <a:spLocks noGrp="1"/>
          </p:cNvSpPr>
          <p:nvPr>
            <p:ph sz="half" idx="1"/>
          </p:nvPr>
        </p:nvSpPr>
        <p:spPr>
          <a:xfrm>
            <a:off x="6017964" y="2161509"/>
            <a:ext cx="5334000" cy="4024125"/>
          </a:xfrm>
        </p:spPr>
        <p:txBody>
          <a:bodyPr>
            <a:normAutofit/>
          </a:bodyPr>
          <a:lstStyle/>
          <a:p>
            <a:r>
              <a:rPr lang="en-US" sz="2400" dirty="0" smtClean="0"/>
              <a:t>“ ‘They have never known pain’ he thought. The realization made him feel desperately lonely.”</a:t>
            </a:r>
            <a:endParaRPr lang="en-US" sz="2400" dirty="0"/>
          </a:p>
        </p:txBody>
      </p:sp>
      <p:sp>
        <p:nvSpPr>
          <p:cNvPr id="9" name="TextBox 8"/>
          <p:cNvSpPr txBox="1"/>
          <p:nvPr/>
        </p:nvSpPr>
        <p:spPr>
          <a:xfrm>
            <a:off x="1013553" y="2192018"/>
            <a:ext cx="4957590" cy="2677656"/>
          </a:xfrm>
          <a:prstGeom prst="rect">
            <a:avLst/>
          </a:prstGeom>
          <a:noFill/>
        </p:spPr>
        <p:txBody>
          <a:bodyPr wrap="square" rtlCol="0">
            <a:spAutoFit/>
          </a:bodyPr>
          <a:lstStyle/>
          <a:p>
            <a:r>
              <a:rPr lang="en-US" sz="2400" u="sng" dirty="0" smtClean="0"/>
              <a:t>The most impactful signpost to me was when Jonas realized that he was the only person in the community with the experience of the memories. </a:t>
            </a:r>
            <a:r>
              <a:rPr lang="en-US" sz="2400" dirty="0" smtClean="0"/>
              <a:t>This changes the way he feels about his assignment.</a:t>
            </a:r>
            <a:endParaRPr lang="en-US" sz="2400" u="sng" dirty="0"/>
          </a:p>
        </p:txBody>
      </p:sp>
    </p:spTree>
    <p:extLst>
      <p:ext uri="{BB962C8B-B14F-4D97-AF65-F5344CB8AC3E}">
        <p14:creationId xmlns:p14="http://schemas.microsoft.com/office/powerpoint/2010/main" val="416289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lstStyle/>
          <a:p>
            <a:r>
              <a:rPr lang="en-US" dirty="0" smtClean="0"/>
              <a:t>The most memorable aspect of this novel for me was </a:t>
            </a:r>
          </a:p>
          <a:p>
            <a:r>
              <a:rPr lang="en-US" dirty="0" smtClean="0"/>
              <a:t>This book has a theme that I feel is very important, especially today. I learned that the past is so much more important than we think. Not only does it shape our future, but if we take the mistakes we have made in the past and apply them to now, we can make the future better for everyone. </a:t>
            </a:r>
          </a:p>
          <a:p>
            <a:r>
              <a:rPr lang="en-US" dirty="0" smtClean="0"/>
              <a:t>I would recommend this book to my friend Delaney because I feel like she really likes these types of books. I think she would really like this book.</a:t>
            </a:r>
            <a:endParaRPr lang="en-US" dirty="0"/>
          </a:p>
        </p:txBody>
      </p:sp>
    </p:spTree>
    <p:extLst>
      <p:ext uri="{BB962C8B-B14F-4D97-AF65-F5344CB8AC3E}">
        <p14:creationId xmlns:p14="http://schemas.microsoft.com/office/powerpoint/2010/main" val="314095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a:t>Summary</a:t>
            </a:r>
          </a:p>
        </p:txBody>
      </p:sp>
      <p:sp>
        <p:nvSpPr>
          <p:cNvPr id="6" name="Content Placeholder 5"/>
          <p:cNvSpPr>
            <a:spLocks noGrp="1"/>
          </p:cNvSpPr>
          <p:nvPr>
            <p:ph idx="1"/>
          </p:nvPr>
        </p:nvSpPr>
        <p:spPr>
          <a:xfrm>
            <a:off x="685800" y="1792778"/>
            <a:ext cx="10820400" cy="4024125"/>
          </a:xfrm>
        </p:spPr>
        <p:txBody>
          <a:bodyPr vert="horz" lIns="91440" tIns="45720" rIns="91440" bIns="45720" rtlCol="0" anchor="t">
            <a:noAutofit/>
          </a:bodyPr>
          <a:lstStyle/>
          <a:p>
            <a:r>
              <a:rPr lang="en-US" sz="2800" dirty="0"/>
              <a:t>Jonas, the main </a:t>
            </a:r>
            <a:r>
              <a:rPr lang="en-US" sz="2800" dirty="0" smtClean="0"/>
              <a:t>character in Lois Lowry’s novel, “The Giver,” </a:t>
            </a:r>
            <a:r>
              <a:rPr lang="en-US" sz="2800" dirty="0"/>
              <a:t>lives like every other person in the community. They live in sameness, so everyone looks the same, does the same things, and acts the same. They are sheltered from everything that might change that, and everything that will hurt </a:t>
            </a:r>
            <a:r>
              <a:rPr lang="en-US" sz="2800" dirty="0" smtClean="0"/>
              <a:t>them. the </a:t>
            </a:r>
            <a:r>
              <a:rPr lang="en-US" sz="2800" dirty="0"/>
              <a:t>ceremony of twelve, when Jonas is selected to be the new receiver of </a:t>
            </a:r>
            <a:r>
              <a:rPr lang="en-US" sz="2800" dirty="0" smtClean="0"/>
              <a:t>memory, changed that. </a:t>
            </a:r>
            <a:r>
              <a:rPr lang="en-US" sz="2800" dirty="0"/>
              <a:t>He receives memories of the past, when everything was different. Everything that Jonas knew was changed. He knew things that no one else knew, and he must keep it to himself. </a:t>
            </a:r>
            <a:r>
              <a:rPr lang="en-US" sz="2800" dirty="0" smtClean="0"/>
              <a:t>One lesson in this book is that no one can be perfect.</a:t>
            </a:r>
            <a:endParaRPr lang="en-US" sz="2800" dirty="0"/>
          </a:p>
        </p:txBody>
      </p:sp>
    </p:spTree>
    <p:extLst>
      <p:ext uri="{BB962C8B-B14F-4D97-AF65-F5344CB8AC3E}">
        <p14:creationId xmlns:p14="http://schemas.microsoft.com/office/powerpoint/2010/main" val="100773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26" y="-504825"/>
            <a:ext cx="4114800" cy="1600200"/>
          </a:xfrm>
        </p:spPr>
        <p:txBody>
          <a:bodyPr/>
          <a:lstStyle/>
          <a:p>
            <a:r>
              <a:rPr lang="en-US"/>
              <a:t>Plot Diagram</a:t>
            </a:r>
          </a:p>
        </p:txBody>
      </p:sp>
      <p:pic>
        <p:nvPicPr>
          <p:cNvPr id="5" name="Picture 5"/>
          <p:cNvPicPr>
            <a:picLocks noGrp="1" noChangeAspect="1"/>
          </p:cNvPicPr>
          <p:nvPr>
            <p:ph idx="1"/>
          </p:nvPr>
        </p:nvPicPr>
        <p:blipFill>
          <a:blip r:embed="rId2"/>
          <a:stretch>
            <a:fillRect/>
          </a:stretch>
        </p:blipFill>
        <p:spPr>
          <a:xfrm>
            <a:off x="523941" y="1657350"/>
            <a:ext cx="11143808" cy="5047188"/>
          </a:xfrm>
          <a:prstGeom prst="rect">
            <a:avLst/>
          </a:prstGeom>
        </p:spPr>
      </p:pic>
      <p:sp>
        <p:nvSpPr>
          <p:cNvPr id="4" name="Text Placeholder 3"/>
          <p:cNvSpPr>
            <a:spLocks noGrp="1"/>
          </p:cNvSpPr>
          <p:nvPr>
            <p:ph type="body" sz="half" idx="2"/>
          </p:nvPr>
        </p:nvSpPr>
        <p:spPr>
          <a:xfrm>
            <a:off x="885825" y="5138822"/>
            <a:ext cx="3773488" cy="1160378"/>
          </a:xfrm>
        </p:spPr>
        <p:txBody>
          <a:bodyPr vert="horz" lIns="91440" tIns="45720" rIns="91440" bIns="45720" rtlCol="0" anchor="t">
            <a:normAutofit/>
          </a:bodyPr>
          <a:lstStyle/>
          <a:p>
            <a:r>
              <a:rPr lang="en-US" sz="1800"/>
              <a:t>Jonas is anxious about the ceremony of twelve, where he will be assigned a role in the community.</a:t>
            </a:r>
          </a:p>
        </p:txBody>
      </p:sp>
      <p:sp>
        <p:nvSpPr>
          <p:cNvPr id="7" name="TextBox 6"/>
          <p:cNvSpPr txBox="1"/>
          <p:nvPr/>
        </p:nvSpPr>
        <p:spPr>
          <a:xfrm>
            <a:off x="2076450" y="3695700"/>
            <a:ext cx="302393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 is selected to be the new receiver of memory.</a:t>
            </a:r>
          </a:p>
        </p:txBody>
      </p:sp>
      <p:sp>
        <p:nvSpPr>
          <p:cNvPr id="8" name="TextBox 7"/>
          <p:cNvSpPr txBox="1"/>
          <p:nvPr/>
        </p:nvSpPr>
        <p:spPr>
          <a:xfrm>
            <a:off x="6091238" y="1524000"/>
            <a:ext cx="339825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Jonas begins his training with The Giver and starts receiving memories.</a:t>
            </a:r>
          </a:p>
        </p:txBody>
      </p:sp>
      <p:sp>
        <p:nvSpPr>
          <p:cNvPr id="9" name="TextBox 8"/>
          <p:cNvSpPr txBox="1"/>
          <p:nvPr/>
        </p:nvSpPr>
        <p:spPr>
          <a:xfrm>
            <a:off x="7219950" y="2695575"/>
            <a:ext cx="428115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Jonas and The Giver decide that they don’t like the way things are, and make plans to change them. </a:t>
            </a:r>
          </a:p>
        </p:txBody>
      </p:sp>
      <p:sp>
        <p:nvSpPr>
          <p:cNvPr id="10" name="TextBox 9"/>
          <p:cNvSpPr txBox="1"/>
          <p:nvPr/>
        </p:nvSpPr>
        <p:spPr>
          <a:xfrm>
            <a:off x="7943850" y="4143375"/>
            <a:ext cx="390675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Jonas takes Gabriel and escapes from the community, so the memories will be released.</a:t>
            </a:r>
          </a:p>
        </p:txBody>
      </p:sp>
    </p:spTree>
    <p:extLst>
      <p:ext uri="{BB962C8B-B14F-4D97-AF65-F5344CB8AC3E}">
        <p14:creationId xmlns:p14="http://schemas.microsoft.com/office/powerpoint/2010/main" val="404276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610600" cy="1293028"/>
          </a:xfrm>
        </p:spPr>
        <p:txBody>
          <a:bodyPr/>
          <a:lstStyle/>
          <a:p>
            <a:r>
              <a:rPr lang="en-US" dirty="0"/>
              <a:t>Setting and tone</a:t>
            </a:r>
          </a:p>
        </p:txBody>
      </p:sp>
      <p:sp>
        <p:nvSpPr>
          <p:cNvPr id="3" name="Content Placeholder 2"/>
          <p:cNvSpPr>
            <a:spLocks noGrp="1"/>
          </p:cNvSpPr>
          <p:nvPr>
            <p:ph sz="half" idx="1"/>
          </p:nvPr>
        </p:nvSpPr>
        <p:spPr>
          <a:xfrm>
            <a:off x="838200" y="1284714"/>
            <a:ext cx="5334000" cy="2294314"/>
          </a:xfrm>
        </p:spPr>
        <p:txBody>
          <a:bodyPr vert="horz" lIns="91440" tIns="45720" rIns="91440" bIns="45720" rtlCol="0" anchor="t">
            <a:normAutofit lnSpcReduction="10000"/>
          </a:bodyPr>
          <a:lstStyle/>
          <a:p>
            <a:r>
              <a:rPr lang="en-US" sz="2800" dirty="0"/>
              <a:t>"The Giver" takes place in a utopian society in the future, where everything is perfect</a:t>
            </a:r>
            <a:r>
              <a:rPr lang="en-US" sz="2800" dirty="0" smtClean="0"/>
              <a:t>. The elders have hidden all colors, pain, choices, and feelings.</a:t>
            </a:r>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05540" y="3579028"/>
            <a:ext cx="7306495" cy="3057192"/>
          </a:xfrm>
        </p:spPr>
      </p:pic>
      <p:sp>
        <p:nvSpPr>
          <p:cNvPr id="6" name="TextBox 5"/>
          <p:cNvSpPr txBox="1"/>
          <p:nvPr/>
        </p:nvSpPr>
        <p:spPr>
          <a:xfrm>
            <a:off x="6428510" y="1284714"/>
            <a:ext cx="4516582" cy="2308324"/>
          </a:xfrm>
          <a:prstGeom prst="rect">
            <a:avLst/>
          </a:prstGeom>
          <a:noFill/>
        </p:spPr>
        <p:txBody>
          <a:bodyPr wrap="square" rtlCol="0">
            <a:spAutoFit/>
          </a:bodyPr>
          <a:lstStyle/>
          <a:p>
            <a:r>
              <a:rPr lang="en-US" sz="2400" dirty="0" smtClean="0"/>
              <a:t>I think that the tone of the story is confused and dark. It seems like there is always something we don’t know. It is like it is right in front of our faces but we can’t see it. </a:t>
            </a:r>
            <a:endParaRPr lang="en-US" sz="2400" dirty="0"/>
          </a:p>
        </p:txBody>
      </p:sp>
    </p:spTree>
    <p:extLst>
      <p:ext uri="{BB962C8B-B14F-4D97-AF65-F5344CB8AC3E}">
        <p14:creationId xmlns:p14="http://schemas.microsoft.com/office/powerpoint/2010/main" val="85599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Jonas</a:t>
            </a:r>
            <a:endParaRPr lang="en-US" dirty="0"/>
          </a:p>
        </p:txBody>
      </p:sp>
      <p:sp>
        <p:nvSpPr>
          <p:cNvPr id="5" name="Text Placeholder 4"/>
          <p:cNvSpPr>
            <a:spLocks noGrp="1"/>
          </p:cNvSpPr>
          <p:nvPr>
            <p:ph type="body" idx="1"/>
          </p:nvPr>
        </p:nvSpPr>
        <p:spPr/>
        <p:txBody>
          <a:bodyPr/>
          <a:lstStyle/>
          <a:p>
            <a:r>
              <a:rPr lang="en-US" sz="3200" b="1" u="sng" dirty="0" smtClean="0"/>
              <a:t>Traits</a:t>
            </a:r>
            <a:endParaRPr lang="en-US" sz="3200" b="1" u="sng" dirty="0"/>
          </a:p>
        </p:txBody>
      </p:sp>
      <p:sp>
        <p:nvSpPr>
          <p:cNvPr id="8" name="Text Placeholder 7"/>
          <p:cNvSpPr>
            <a:spLocks noGrp="1"/>
          </p:cNvSpPr>
          <p:nvPr>
            <p:ph type="body" sz="half" idx="15"/>
          </p:nvPr>
        </p:nvSpPr>
        <p:spPr/>
        <p:txBody>
          <a:bodyPr>
            <a:normAutofit/>
          </a:bodyPr>
          <a:lstStyle/>
          <a:p>
            <a:r>
              <a:rPr lang="en-US" sz="2000" dirty="0" smtClean="0"/>
              <a:t>-Brave</a:t>
            </a:r>
          </a:p>
          <a:p>
            <a:r>
              <a:rPr lang="en-US" sz="2000" dirty="0" smtClean="0"/>
              <a:t>-Intelligent</a:t>
            </a:r>
          </a:p>
          <a:p>
            <a:r>
              <a:rPr lang="en-US" sz="2000" dirty="0" smtClean="0"/>
              <a:t>-Courageous</a:t>
            </a:r>
          </a:p>
          <a:p>
            <a:r>
              <a:rPr lang="en-US" sz="2000" dirty="0" smtClean="0"/>
              <a:t>-Strong</a:t>
            </a:r>
          </a:p>
          <a:p>
            <a:r>
              <a:rPr lang="en-US" sz="2000" dirty="0" smtClean="0"/>
              <a:t>-Kind</a:t>
            </a:r>
          </a:p>
          <a:p>
            <a:r>
              <a:rPr lang="en-US" sz="2000" dirty="0" smtClean="0"/>
              <a:t>-Ambitious</a:t>
            </a:r>
            <a:endParaRPr lang="en-US" sz="2400" dirty="0" smtClean="0"/>
          </a:p>
        </p:txBody>
      </p:sp>
      <p:sp>
        <p:nvSpPr>
          <p:cNvPr id="6" name="Text Placeholder 5"/>
          <p:cNvSpPr>
            <a:spLocks noGrp="1"/>
          </p:cNvSpPr>
          <p:nvPr>
            <p:ph type="body" sz="quarter" idx="3"/>
          </p:nvPr>
        </p:nvSpPr>
        <p:spPr/>
        <p:txBody>
          <a:bodyPr/>
          <a:lstStyle/>
          <a:p>
            <a:r>
              <a:rPr lang="en-US" sz="3200" b="1" u="sng" dirty="0" smtClean="0"/>
              <a:t>Influences</a:t>
            </a:r>
            <a:endParaRPr lang="en-US" sz="3200" b="1" u="sng" dirty="0"/>
          </a:p>
        </p:txBody>
      </p:sp>
      <p:sp>
        <p:nvSpPr>
          <p:cNvPr id="9" name="Text Placeholder 8"/>
          <p:cNvSpPr>
            <a:spLocks noGrp="1"/>
          </p:cNvSpPr>
          <p:nvPr>
            <p:ph type="body" sz="half" idx="16"/>
          </p:nvPr>
        </p:nvSpPr>
        <p:spPr/>
        <p:txBody>
          <a:bodyPr>
            <a:normAutofit/>
          </a:bodyPr>
          <a:lstStyle/>
          <a:p>
            <a:r>
              <a:rPr lang="en-US" sz="2000" dirty="0" smtClean="0"/>
              <a:t>-The Giver</a:t>
            </a:r>
          </a:p>
          <a:p>
            <a:r>
              <a:rPr lang="en-US" sz="2000" dirty="0" smtClean="0"/>
              <a:t>-The rules</a:t>
            </a:r>
          </a:p>
          <a:p>
            <a:r>
              <a:rPr lang="en-US" sz="2000" dirty="0" smtClean="0"/>
              <a:t>-Mother and Father</a:t>
            </a:r>
          </a:p>
          <a:p>
            <a:r>
              <a:rPr lang="en-US" sz="2000" dirty="0" smtClean="0"/>
              <a:t>-Asher</a:t>
            </a:r>
          </a:p>
          <a:p>
            <a:r>
              <a:rPr lang="en-US" sz="2000" dirty="0" smtClean="0"/>
              <a:t>-Fiona</a:t>
            </a:r>
            <a:endParaRPr lang="en-US" sz="2000" dirty="0"/>
          </a:p>
        </p:txBody>
      </p:sp>
      <p:sp>
        <p:nvSpPr>
          <p:cNvPr id="7" name="Text Placeholder 6"/>
          <p:cNvSpPr>
            <a:spLocks noGrp="1"/>
          </p:cNvSpPr>
          <p:nvPr>
            <p:ph type="body" sz="quarter" idx="13"/>
          </p:nvPr>
        </p:nvSpPr>
        <p:spPr/>
        <p:txBody>
          <a:bodyPr/>
          <a:lstStyle/>
          <a:p>
            <a:r>
              <a:rPr lang="en-US" sz="3200" b="1" u="sng" dirty="0" smtClean="0"/>
              <a:t>Point of view </a:t>
            </a:r>
            <a:endParaRPr lang="en-US" sz="3200" b="1" u="sng" dirty="0"/>
          </a:p>
        </p:txBody>
      </p:sp>
      <p:sp>
        <p:nvSpPr>
          <p:cNvPr id="10" name="Text Placeholder 9"/>
          <p:cNvSpPr>
            <a:spLocks noGrp="1"/>
          </p:cNvSpPr>
          <p:nvPr>
            <p:ph type="body" sz="half" idx="17"/>
          </p:nvPr>
        </p:nvSpPr>
        <p:spPr/>
        <p:txBody>
          <a:bodyPr>
            <a:normAutofit/>
          </a:bodyPr>
          <a:lstStyle/>
          <a:p>
            <a:r>
              <a:rPr lang="en-US" sz="2400" b="1" dirty="0" smtClean="0"/>
              <a:t>3</a:t>
            </a:r>
            <a:r>
              <a:rPr lang="en-US" sz="2400" b="1" baseline="30000" dirty="0" smtClean="0"/>
              <a:t>rd</a:t>
            </a:r>
            <a:r>
              <a:rPr lang="en-US" sz="2400" b="1" dirty="0" smtClean="0"/>
              <a:t> person</a:t>
            </a:r>
            <a:endParaRPr lang="en-US" sz="2400" b="1" dirty="0"/>
          </a:p>
        </p:txBody>
      </p:sp>
    </p:spTree>
    <p:extLst>
      <p:ext uri="{BB962C8B-B14F-4D97-AF65-F5344CB8AC3E}">
        <p14:creationId xmlns:p14="http://schemas.microsoft.com/office/powerpoint/2010/main" val="242366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08" y="722810"/>
            <a:ext cx="4163291" cy="1293028"/>
          </a:xfrm>
        </p:spPr>
        <p:txBody>
          <a:bodyPr/>
          <a:lstStyle/>
          <a:p>
            <a:r>
              <a:rPr lang="en-US" dirty="0" smtClean="0"/>
              <a:t>Main conflict</a:t>
            </a:r>
            <a:endParaRPr lang="en-US" dirty="0"/>
          </a:p>
        </p:txBody>
      </p:sp>
      <p:sp>
        <p:nvSpPr>
          <p:cNvPr id="3" name="Content Placeholder 2"/>
          <p:cNvSpPr>
            <a:spLocks noGrp="1"/>
          </p:cNvSpPr>
          <p:nvPr>
            <p:ph sz="half" idx="1"/>
          </p:nvPr>
        </p:nvSpPr>
        <p:spPr>
          <a:xfrm>
            <a:off x="685800" y="2194558"/>
            <a:ext cx="5334000" cy="4024125"/>
          </a:xfrm>
        </p:spPr>
        <p:txBody>
          <a:bodyPr>
            <a:normAutofit/>
          </a:bodyPr>
          <a:lstStyle/>
          <a:p>
            <a:r>
              <a:rPr lang="en-US" sz="2800" dirty="0" smtClean="0"/>
              <a:t>Jonas is frustrated with the way things are in his community. He knows its not right but he doesn’t know how to change it. Jonas and The Giver formulate a plan.</a:t>
            </a:r>
            <a:endParaRPr lang="en-US" sz="2800" dirty="0"/>
          </a:p>
        </p:txBody>
      </p:sp>
      <p:sp>
        <p:nvSpPr>
          <p:cNvPr id="4" name="Content Placeholder 3"/>
          <p:cNvSpPr>
            <a:spLocks noGrp="1"/>
          </p:cNvSpPr>
          <p:nvPr>
            <p:ph sz="half" idx="2"/>
          </p:nvPr>
        </p:nvSpPr>
        <p:spPr/>
        <p:txBody>
          <a:bodyPr>
            <a:normAutofit/>
          </a:bodyPr>
          <a:lstStyle/>
          <a:p>
            <a:r>
              <a:rPr lang="en-US" sz="2400" dirty="0" smtClean="0"/>
              <a:t>“The worst part of holding the memories is not the pain. It’s the loneliness of it. Memories need to be shared</a:t>
            </a:r>
            <a:endParaRPr lang="en-US" sz="2400" dirty="0"/>
          </a:p>
        </p:txBody>
      </p:sp>
      <p:sp>
        <p:nvSpPr>
          <p:cNvPr id="6" name="TextBox 5"/>
          <p:cNvSpPr txBox="1"/>
          <p:nvPr/>
        </p:nvSpPr>
        <p:spPr>
          <a:xfrm>
            <a:off x="1413164" y="1492618"/>
            <a:ext cx="5181599" cy="523220"/>
          </a:xfrm>
          <a:prstGeom prst="rect">
            <a:avLst/>
          </a:prstGeom>
          <a:noFill/>
        </p:spPr>
        <p:txBody>
          <a:bodyPr wrap="square" rtlCol="0">
            <a:spAutoFit/>
          </a:bodyPr>
          <a:lstStyle/>
          <a:p>
            <a:r>
              <a:rPr lang="en-US" sz="2800" b="1" u="sng" dirty="0" smtClean="0"/>
              <a:t>MAN VERSUS SOCIETY</a:t>
            </a:r>
            <a:endParaRPr lang="en-US" sz="2800" b="1" u="sng" dirty="0"/>
          </a:p>
        </p:txBody>
      </p:sp>
    </p:spTree>
    <p:extLst>
      <p:ext uri="{BB962C8B-B14F-4D97-AF65-F5344CB8AC3E}">
        <p14:creationId xmlns:p14="http://schemas.microsoft.com/office/powerpoint/2010/main" val="420413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a:t>
            </a:r>
            <a:endParaRPr lang="en-US" dirty="0"/>
          </a:p>
        </p:txBody>
      </p:sp>
      <p:sp>
        <p:nvSpPr>
          <p:cNvPr id="3" name="Content Placeholder 2"/>
          <p:cNvSpPr>
            <a:spLocks noGrp="1"/>
          </p:cNvSpPr>
          <p:nvPr>
            <p:ph sz="half" idx="1"/>
          </p:nvPr>
        </p:nvSpPr>
        <p:spPr/>
        <p:txBody>
          <a:bodyPr>
            <a:normAutofit/>
          </a:bodyPr>
          <a:lstStyle/>
          <a:p>
            <a:r>
              <a:rPr lang="en-US" sz="2800" b="1" u="sng" dirty="0" smtClean="0"/>
              <a:t>One theme is that you need to use memories from the past, when things went wrong, to make the future better by preventing those things from happening again.</a:t>
            </a:r>
            <a:endParaRPr lang="en-US" sz="2800" b="1" u="sng" dirty="0"/>
          </a:p>
        </p:txBody>
      </p:sp>
      <p:sp>
        <p:nvSpPr>
          <p:cNvPr id="4" name="Content Placeholder 3"/>
          <p:cNvSpPr>
            <a:spLocks noGrp="1"/>
          </p:cNvSpPr>
          <p:nvPr>
            <p:ph sz="half" idx="2"/>
          </p:nvPr>
        </p:nvSpPr>
        <p:spPr>
          <a:xfrm>
            <a:off x="6019800" y="2194558"/>
            <a:ext cx="5334000" cy="4024125"/>
          </a:xfrm>
        </p:spPr>
        <p:txBody>
          <a:bodyPr>
            <a:normAutofit/>
          </a:bodyPr>
          <a:lstStyle/>
          <a:p>
            <a:r>
              <a:rPr lang="en-US" sz="2400" dirty="0" smtClean="0"/>
              <a:t>On page 112, The giver explains to Jonas how he used the past to make the future better, “I used my wisdom. I knew that there had been times in the past- terrible times-when people had destroyed others in haste, in fear, and had brought about their own destruction.” </a:t>
            </a:r>
            <a:endParaRPr lang="en-US" sz="2400" dirty="0"/>
          </a:p>
        </p:txBody>
      </p:sp>
    </p:spTree>
    <p:extLst>
      <p:ext uri="{BB962C8B-B14F-4D97-AF65-F5344CB8AC3E}">
        <p14:creationId xmlns:p14="http://schemas.microsoft.com/office/powerpoint/2010/main" val="397539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a:t>
            </a:r>
            <a:endParaRPr lang="en-US" dirty="0"/>
          </a:p>
        </p:txBody>
      </p:sp>
      <p:sp>
        <p:nvSpPr>
          <p:cNvPr id="3" name="Content Placeholder 2"/>
          <p:cNvSpPr>
            <a:spLocks noGrp="1"/>
          </p:cNvSpPr>
          <p:nvPr>
            <p:ph sz="half" idx="1"/>
          </p:nvPr>
        </p:nvSpPr>
        <p:spPr/>
        <p:txBody>
          <a:bodyPr>
            <a:normAutofit/>
          </a:bodyPr>
          <a:lstStyle/>
          <a:p>
            <a:r>
              <a:rPr lang="en-US" sz="2800" b="1" u="sng" dirty="0" smtClean="0"/>
              <a:t>Another theme might be that no matter how hard you try, perfection is impossible and people will always make mistakes. There is nothing you can do to stop that.</a:t>
            </a:r>
            <a:endParaRPr lang="en-US" sz="2800" b="1" u="sng" dirty="0"/>
          </a:p>
        </p:txBody>
      </p:sp>
      <p:sp>
        <p:nvSpPr>
          <p:cNvPr id="4" name="Content Placeholder 3"/>
          <p:cNvSpPr>
            <a:spLocks noGrp="1"/>
          </p:cNvSpPr>
          <p:nvPr>
            <p:ph sz="half" idx="2"/>
          </p:nvPr>
        </p:nvSpPr>
        <p:spPr/>
        <p:txBody>
          <a:bodyPr/>
          <a:lstStyle/>
          <a:p>
            <a:r>
              <a:rPr lang="en-US" dirty="0" smtClean="0"/>
              <a:t>On page 84, it said, “It wasn’t a practical thing so it became obsolete when we went to sameness.” This shows that when you try to be perfect, like they did, you end up farther from perfection than before.</a:t>
            </a:r>
            <a:endParaRPr lang="en-US" dirty="0"/>
          </a:p>
        </p:txBody>
      </p:sp>
    </p:spTree>
    <p:extLst>
      <p:ext uri="{BB962C8B-B14F-4D97-AF65-F5344CB8AC3E}">
        <p14:creationId xmlns:p14="http://schemas.microsoft.com/office/powerpoint/2010/main" val="15324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#3</a:t>
            </a:r>
            <a:endParaRPr lang="en-US" dirty="0"/>
          </a:p>
        </p:txBody>
      </p:sp>
      <p:sp>
        <p:nvSpPr>
          <p:cNvPr id="3" name="Content Placeholder 2"/>
          <p:cNvSpPr>
            <a:spLocks noGrp="1"/>
          </p:cNvSpPr>
          <p:nvPr>
            <p:ph sz="half" idx="1"/>
          </p:nvPr>
        </p:nvSpPr>
        <p:spPr/>
        <p:txBody>
          <a:bodyPr>
            <a:normAutofit/>
          </a:bodyPr>
          <a:lstStyle/>
          <a:p>
            <a:r>
              <a:rPr lang="en-US" sz="2800" u="sng" dirty="0" smtClean="0"/>
              <a:t>A third theme might be that lov</a:t>
            </a:r>
            <a:r>
              <a:rPr lang="en-US" sz="2800" u="sng" dirty="0"/>
              <a:t>e will </a:t>
            </a:r>
            <a:r>
              <a:rPr lang="en-US" sz="2800" u="sng" dirty="0" smtClean="0"/>
              <a:t> always prevail, and that nothing can get rid of it. </a:t>
            </a:r>
            <a:endParaRPr lang="en-US" sz="2800" u="sng" dirty="0"/>
          </a:p>
        </p:txBody>
      </p:sp>
      <p:sp>
        <p:nvSpPr>
          <p:cNvPr id="4" name="Content Placeholder 3"/>
          <p:cNvSpPr>
            <a:spLocks noGrp="1"/>
          </p:cNvSpPr>
          <p:nvPr>
            <p:ph sz="half" idx="2"/>
          </p:nvPr>
        </p:nvSpPr>
        <p:spPr/>
        <p:txBody>
          <a:bodyPr>
            <a:normAutofit/>
          </a:bodyPr>
          <a:lstStyle/>
          <a:p>
            <a:r>
              <a:rPr lang="en-US" sz="2400" dirty="0" smtClean="0"/>
              <a:t>On page 126, after Jonas felt love for the first time, through a memory, he said, “I liked the feeling of love…I wish we still had that.”</a:t>
            </a:r>
          </a:p>
          <a:p>
            <a:r>
              <a:rPr lang="en-US" sz="2400" dirty="0" smtClean="0"/>
              <a:t>Also, the movie, “the Giver” supports this theme. It showed how, no matter how hard the chief elder tried, she could not completely get rid of love.</a:t>
            </a:r>
            <a:endParaRPr lang="en-US" sz="2400" dirty="0"/>
          </a:p>
        </p:txBody>
      </p:sp>
    </p:spTree>
    <p:extLst>
      <p:ext uri="{BB962C8B-B14F-4D97-AF65-F5344CB8AC3E}">
        <p14:creationId xmlns:p14="http://schemas.microsoft.com/office/powerpoint/2010/main" val="4116405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907</Words>
  <Application>Microsoft Office PowerPoint</Application>
  <PresentationFormat>Widescreen</PresentationFormat>
  <Paragraphs>62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The giver</vt:lpstr>
      <vt:lpstr>Summary</vt:lpstr>
      <vt:lpstr>Plot Diagram</vt:lpstr>
      <vt:lpstr>Setting and tone</vt:lpstr>
      <vt:lpstr>Jonas</vt:lpstr>
      <vt:lpstr>Main conflict</vt:lpstr>
      <vt:lpstr>Theme #1</vt:lpstr>
      <vt:lpstr>Theme #2</vt:lpstr>
      <vt:lpstr>Theme #3</vt:lpstr>
      <vt:lpstr>The Giver AND Harry potter</vt:lpstr>
      <vt:lpstr>Most Impactful signpost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giver</dc:title>
  <dc:creator>Spilker,Sydney</dc:creator>
  <cp:lastModifiedBy>Spilker,Sydney</cp:lastModifiedBy>
  <cp:revision>23</cp:revision>
  <dcterms:modified xsi:type="dcterms:W3CDTF">2017-10-27T12:25:29Z</dcterms:modified>
</cp:coreProperties>
</file>